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5" r:id="rId7"/>
    <p:sldId id="313" r:id="rId8"/>
    <p:sldId id="317" r:id="rId9"/>
    <p:sldId id="31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5" autoAdjust="0"/>
    <p:restoredTop sz="94619" autoAdjust="0"/>
  </p:normalViewPr>
  <p:slideViewPr>
    <p:cSldViewPr snapToGrid="0">
      <p:cViewPr>
        <p:scale>
          <a:sx n="71" d="100"/>
          <a:sy n="71" d="100"/>
        </p:scale>
        <p:origin x="1090" y="3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3/10/2023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3/10/2023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ingegneriabiomedica.org/news/neuroscience/parkinson-esiste-macchina-allevia-sintomi/"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5" y="1623413"/>
            <a:ext cx="3937993" cy="2231412"/>
          </a:xfrm>
        </p:spPr>
        <p:txBody>
          <a:bodyPr>
            <a:normAutofit/>
          </a:bodyPr>
          <a:lstStyle/>
          <a:p>
            <a:pPr algn="l"/>
            <a:r>
              <a:rPr lang="en-US" sz="4400" dirty="0"/>
              <a:t>PARKINSON’S DISEASE PREDICTION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 TEAM PROJECT BY</a:t>
            </a:r>
          </a:p>
          <a:p>
            <a:pPr algn="l"/>
            <a:r>
              <a:rPr lang="en-US" sz="1800" dirty="0">
                <a:solidFill>
                  <a:srgbClr val="FC05CB"/>
                </a:solidFill>
              </a:rPr>
              <a:t>RIZA NITHI &amp;SRI</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4000" r="-4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0B9D06-4D32-70F4-51CE-9BFDCF18CC42}"/>
              </a:ext>
            </a:extLst>
          </p:cNvPr>
          <p:cNvSpPr txBox="1"/>
          <p:nvPr/>
        </p:nvSpPr>
        <p:spPr>
          <a:xfrm>
            <a:off x="735106" y="833718"/>
            <a:ext cx="10192870" cy="4340997"/>
          </a:xfrm>
          <a:prstGeom prst="rect">
            <a:avLst/>
          </a:prstGeom>
          <a:noFill/>
        </p:spPr>
        <p:txBody>
          <a:bodyPr wrap="square" rtlCol="0">
            <a:spAutoFit/>
          </a:bodyPr>
          <a:lstStyle/>
          <a:p>
            <a:endParaRPr lang="en-US" b="1" u="sng" dirty="0">
              <a:solidFill>
                <a:schemeClr val="bg1"/>
              </a:solidFill>
            </a:endParaRPr>
          </a:p>
          <a:p>
            <a:endParaRPr lang="en-US" dirty="0">
              <a:solidFill>
                <a:schemeClr val="bg1"/>
              </a:solidFill>
            </a:endParaRPr>
          </a:p>
          <a:p>
            <a:pPr>
              <a:lnSpc>
                <a:spcPct val="150000"/>
              </a:lnSpc>
            </a:pPr>
            <a:r>
              <a:rPr lang="en-US" sz="2400" dirty="0">
                <a:solidFill>
                  <a:schemeClr val="bg1"/>
                </a:solidFill>
                <a:effectLst>
                  <a:outerShdw blurRad="38100" dist="38100" dir="2700000" algn="tl">
                    <a:srgbClr val="000000">
                      <a:alpha val="43137"/>
                    </a:srgbClr>
                  </a:outerShdw>
                </a:effectLst>
              </a:rPr>
              <a:t>In the present decade of accelerated advances in Medical Sciences, most studies fail to lay focus on ageing diseases. These are diseases that display their symptoms at a much-advanced stage and makes a complete recovery almost improbable. Parkinson’s disease (PD) is the second most commonly diagnosed neurodegenerative disorder of the brain. Hence predicting these symptoms prior could help in curing the disease in the earliest stages. </a:t>
            </a:r>
          </a:p>
          <a:p>
            <a:pPr>
              <a:lnSpc>
                <a:spcPct val="150000"/>
              </a:lnSpc>
            </a:pPr>
            <a:endParaRPr 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41589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1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A26AD5-EE66-23F4-F327-F1FDAFAD2292}"/>
              </a:ext>
            </a:extLst>
          </p:cNvPr>
          <p:cNvSpPr txBox="1"/>
          <p:nvPr/>
        </p:nvSpPr>
        <p:spPr>
          <a:xfrm>
            <a:off x="636494" y="472998"/>
            <a:ext cx="10874188" cy="4464620"/>
          </a:xfrm>
          <a:prstGeom prst="rect">
            <a:avLst/>
          </a:prstGeom>
          <a:noFill/>
        </p:spPr>
        <p:txBody>
          <a:bodyPr wrap="square" rtlCol="0">
            <a:spAutoFit/>
          </a:bodyPr>
          <a:lstStyle/>
          <a:p>
            <a:pPr>
              <a:lnSpc>
                <a:spcPct val="150000"/>
              </a:lnSpc>
            </a:pPr>
            <a:r>
              <a:rPr lang="en-US" sz="2400" dirty="0">
                <a:solidFill>
                  <a:schemeClr val="bg1"/>
                </a:solidFill>
                <a:effectLst>
                  <a:outerShdw blurRad="38100" dist="38100" dir="2700000" algn="tl">
                    <a:srgbClr val="000000">
                      <a:alpha val="43137"/>
                    </a:srgbClr>
                  </a:outerShdw>
                </a:effectLst>
              </a:rPr>
              <a:t>To achieve these, we will be analyzing different classification machine algorithms and will be using the most efficient algorithm classifier that yields maximum accuracy. The dataset of the Parkinson’s prediction ,will be using it from online websites (i.e.) Kaggle that contains the data of the people who gave their test. For further classification we use model testing and training and regressions models which would depict the data visualization. From the obtained result, we deploy in the web framework for the UI. Through this prediction we expect the maximum accurate test result which will help in identifying Parkinson’s disease in person</a:t>
            </a:r>
            <a:r>
              <a:rPr lang="en-US" dirty="0">
                <a:solidFill>
                  <a:schemeClr val="bg1"/>
                </a:solidFill>
                <a:effectLst>
                  <a:outerShdw blurRad="38100" dist="38100" dir="2700000" algn="tl">
                    <a:srgbClr val="000000">
                      <a:alpha val="43137"/>
                    </a:srgbClr>
                  </a:outerShdw>
                </a:effectLst>
              </a:rPr>
              <a:t>.</a:t>
            </a:r>
            <a:endParaRPr lang="en-IN"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31684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C71F-480C-48B7-590F-6595946B01E4}"/>
              </a:ext>
            </a:extLst>
          </p:cNvPr>
          <p:cNvSpPr>
            <a:spLocks noGrp="1"/>
          </p:cNvSpPr>
          <p:nvPr>
            <p:ph type="title"/>
          </p:nvPr>
        </p:nvSpPr>
        <p:spPr/>
        <p:txBody>
          <a:bodyPr/>
          <a:lstStyle/>
          <a:p>
            <a:r>
              <a:rPr lang="en-US" dirty="0"/>
              <a:t>TECHNICAL STACK</a:t>
            </a:r>
            <a:endParaRPr lang="en-IN" dirty="0"/>
          </a:p>
        </p:txBody>
      </p:sp>
      <p:sp>
        <p:nvSpPr>
          <p:cNvPr id="3" name="Content Placeholder 2">
            <a:extLst>
              <a:ext uri="{FF2B5EF4-FFF2-40B4-BE49-F238E27FC236}">
                <a16:creationId xmlns:a16="http://schemas.microsoft.com/office/drawing/2014/main" id="{F47C0C49-CDF9-A518-80F3-A20563F65EAD}"/>
              </a:ext>
            </a:extLst>
          </p:cNvPr>
          <p:cNvSpPr>
            <a:spLocks noGrp="1"/>
          </p:cNvSpPr>
          <p:nvPr>
            <p:ph sz="half" idx="1"/>
          </p:nvPr>
        </p:nvSpPr>
        <p:spPr/>
        <p:txBody>
          <a:bodyPr>
            <a:normAutofit/>
          </a:bodyPr>
          <a:lstStyle/>
          <a:p>
            <a:r>
              <a:rPr lang="en-US" dirty="0"/>
              <a:t>Website: </a:t>
            </a:r>
          </a:p>
          <a:p>
            <a:pPr marL="36900" indent="0">
              <a:buNone/>
            </a:pPr>
            <a:r>
              <a:rPr lang="en-US" dirty="0"/>
              <a:t>          a web application using Python's web framework Django, plus HTML templates for the web pages such as login, dashboard and CSS for styling the pages and JavaScript for adding interactivity.</a:t>
            </a:r>
            <a:endParaRPr lang="en-IN" dirty="0"/>
          </a:p>
        </p:txBody>
      </p:sp>
      <p:sp>
        <p:nvSpPr>
          <p:cNvPr id="4" name="Content Placeholder 3">
            <a:extLst>
              <a:ext uri="{FF2B5EF4-FFF2-40B4-BE49-F238E27FC236}">
                <a16:creationId xmlns:a16="http://schemas.microsoft.com/office/drawing/2014/main" id="{4081E9E5-B302-EB44-D301-544978FFF468}"/>
              </a:ext>
            </a:extLst>
          </p:cNvPr>
          <p:cNvSpPr>
            <a:spLocks noGrp="1"/>
          </p:cNvSpPr>
          <p:nvPr>
            <p:ph sz="half" idx="2"/>
          </p:nvPr>
        </p:nvSpPr>
        <p:spPr/>
        <p:txBody>
          <a:bodyPr>
            <a:normAutofit/>
          </a:bodyPr>
          <a:lstStyle/>
          <a:p>
            <a:r>
              <a:rPr lang="en-US" dirty="0"/>
              <a:t>Data Structures &amp; Statistics:</a:t>
            </a:r>
          </a:p>
          <a:p>
            <a:pPr marL="36900" indent="0">
              <a:buNone/>
            </a:pPr>
            <a:r>
              <a:rPr lang="en-US" dirty="0"/>
              <a:t>         Python's built-in data structures to access the dataset, to store and manipulate data. Modules like pandas, NumPy library to analyze the data and perform statistical analysis; data visualization through sklearn and seaborn module.</a:t>
            </a:r>
          </a:p>
          <a:p>
            <a:pPr marL="36900" indent="0">
              <a:buNone/>
            </a:pPr>
            <a:endParaRPr lang="en-IN" dirty="0"/>
          </a:p>
        </p:txBody>
      </p:sp>
    </p:spTree>
    <p:extLst>
      <p:ext uri="{BB962C8B-B14F-4D97-AF65-F5344CB8AC3E}">
        <p14:creationId xmlns:p14="http://schemas.microsoft.com/office/powerpoint/2010/main" val="3393603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D766C-1FA6-438F-9855-BF0E0DAFBA01}"/>
              </a:ext>
            </a:extLst>
          </p:cNvPr>
          <p:cNvSpPr>
            <a:spLocks noGrp="1"/>
          </p:cNvSpPr>
          <p:nvPr>
            <p:ph type="title"/>
          </p:nvPr>
        </p:nvSpPr>
        <p:spPr/>
        <p:txBody>
          <a:bodyPr/>
          <a:lstStyle/>
          <a:p>
            <a:r>
              <a:rPr lang="en-IN" dirty="0"/>
              <a:t>Algorithm &amp; Concepts Used:</a:t>
            </a:r>
          </a:p>
        </p:txBody>
      </p:sp>
      <p:sp>
        <p:nvSpPr>
          <p:cNvPr id="3" name="TextBox 2">
            <a:extLst>
              <a:ext uri="{FF2B5EF4-FFF2-40B4-BE49-F238E27FC236}">
                <a16:creationId xmlns:a16="http://schemas.microsoft.com/office/drawing/2014/main" id="{C88009CC-FD6D-DB52-6D98-6F3C57C386B7}"/>
              </a:ext>
            </a:extLst>
          </p:cNvPr>
          <p:cNvSpPr txBox="1"/>
          <p:nvPr/>
        </p:nvSpPr>
        <p:spPr>
          <a:xfrm>
            <a:off x="493059" y="1981200"/>
            <a:ext cx="10774498" cy="424731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400" dirty="0"/>
              <a:t>Gaussian naive bayes &amp; Bernoulli naive bayes</a:t>
            </a:r>
          </a:p>
          <a:p>
            <a:pPr marL="285750" indent="-285750">
              <a:lnSpc>
                <a:spcPct val="150000"/>
              </a:lnSpc>
              <a:buFont typeface="Wingdings" panose="05000000000000000000" pitchFamily="2" charset="2"/>
              <a:buChar char="Ø"/>
            </a:pPr>
            <a:r>
              <a:rPr lang="en-IN" sz="2400" dirty="0"/>
              <a:t>Logistic regression</a:t>
            </a:r>
          </a:p>
          <a:p>
            <a:pPr marL="285750" indent="-285750">
              <a:lnSpc>
                <a:spcPct val="150000"/>
              </a:lnSpc>
              <a:buFont typeface="Wingdings" panose="05000000000000000000" pitchFamily="2" charset="2"/>
              <a:buChar char="Ø"/>
            </a:pPr>
            <a:r>
              <a:rPr lang="en-IN" sz="2400" dirty="0"/>
              <a:t>Decision tree</a:t>
            </a:r>
          </a:p>
          <a:p>
            <a:pPr marL="285750" indent="-285750">
              <a:lnSpc>
                <a:spcPct val="150000"/>
              </a:lnSpc>
              <a:buFont typeface="Wingdings" panose="05000000000000000000" pitchFamily="2" charset="2"/>
              <a:buChar char="Ø"/>
            </a:pPr>
            <a:r>
              <a:rPr lang="en-IN" sz="2400" dirty="0"/>
              <a:t>Random forest criteria information gain</a:t>
            </a:r>
          </a:p>
          <a:p>
            <a:pPr marL="285750" indent="-285750">
              <a:lnSpc>
                <a:spcPct val="150000"/>
              </a:lnSpc>
              <a:buFont typeface="Wingdings" panose="05000000000000000000" pitchFamily="2" charset="2"/>
              <a:buChar char="Ø"/>
            </a:pPr>
            <a:r>
              <a:rPr lang="en-IN" sz="2400" dirty="0"/>
              <a:t>Random forest criteria</a:t>
            </a:r>
          </a:p>
          <a:p>
            <a:pPr marL="285750" indent="-285750">
              <a:lnSpc>
                <a:spcPct val="150000"/>
              </a:lnSpc>
              <a:buFont typeface="Wingdings" panose="05000000000000000000" pitchFamily="2" charset="2"/>
              <a:buChar char="Ø"/>
            </a:pPr>
            <a:r>
              <a:rPr lang="en-IN" sz="2400" dirty="0"/>
              <a:t>svm(Support Vector Machine)</a:t>
            </a:r>
          </a:p>
          <a:p>
            <a:pPr marL="285750" indent="-285750">
              <a:lnSpc>
                <a:spcPct val="150000"/>
              </a:lnSpc>
              <a:buFont typeface="Wingdings" panose="05000000000000000000" pitchFamily="2" charset="2"/>
              <a:buChar char="Ø"/>
            </a:pPr>
            <a:r>
              <a:rPr lang="en-IN" sz="2400" dirty="0"/>
              <a:t>Knn(K-Nearest Neighbour)</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709876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78AF9-5BA1-3953-CD24-9B26FBA4FB8E}"/>
              </a:ext>
            </a:extLst>
          </p:cNvPr>
          <p:cNvSpPr>
            <a:spLocks noGrp="1"/>
          </p:cNvSpPr>
          <p:nvPr>
            <p:ph type="title"/>
          </p:nvPr>
        </p:nvSpPr>
        <p:spPr>
          <a:xfrm>
            <a:off x="998526" y="1812571"/>
            <a:ext cx="5707899" cy="1701593"/>
          </a:xfrm>
        </p:spPr>
        <p:txBody>
          <a:bodyPr/>
          <a:lstStyle/>
          <a:p>
            <a:r>
              <a:rPr lang="en-US" dirty="0"/>
              <a:t>Inference:</a:t>
            </a:r>
            <a:br>
              <a:rPr lang="en-US" dirty="0"/>
            </a:br>
            <a:br>
              <a:rPr lang="en-US" dirty="0"/>
            </a:br>
            <a:r>
              <a:rPr lang="en-US" sz="2400" dirty="0"/>
              <a:t>Hence the final prediction is done based on the maximum accuracy obtained using the various algorithms.</a:t>
            </a:r>
            <a:br>
              <a:rPr lang="en-US" sz="2400" dirty="0"/>
            </a:br>
            <a:endParaRPr lang="en-IN" dirty="0"/>
          </a:p>
        </p:txBody>
      </p:sp>
      <p:pic>
        <p:nvPicPr>
          <p:cNvPr id="6" name="Picture Placeholder 5">
            <a:extLst>
              <a:ext uri="{FF2B5EF4-FFF2-40B4-BE49-F238E27FC236}">
                <a16:creationId xmlns:a16="http://schemas.microsoft.com/office/drawing/2014/main" id="{FEFC60A8-3E4B-2CF4-1A12-B12C45C3B338}"/>
              </a:ext>
            </a:extLst>
          </p:cNvPr>
          <p:cNvPicPr>
            <a:picLocks noGrp="1" noChangeAspect="1"/>
          </p:cNvPicPr>
          <p:nvPr>
            <p:ph type="pic" idx="1"/>
          </p:nvPr>
        </p:nvPicPr>
        <p:blipFill rotWithShape="1">
          <a:blip r:embed="rId2"/>
          <a:srcRect l="14510" t="20288" r="31244" b="5879"/>
          <a:stretch/>
        </p:blipFill>
        <p:spPr>
          <a:xfrm>
            <a:off x="6706425" y="1129553"/>
            <a:ext cx="5172635" cy="3908612"/>
          </a:xfrm>
        </p:spPr>
      </p:pic>
      <p:sp>
        <p:nvSpPr>
          <p:cNvPr id="4" name="Text Placeholder 3">
            <a:extLst>
              <a:ext uri="{FF2B5EF4-FFF2-40B4-BE49-F238E27FC236}">
                <a16:creationId xmlns:a16="http://schemas.microsoft.com/office/drawing/2014/main" id="{DE25DC45-1521-0108-56F1-FF2FDEAE180C}"/>
              </a:ext>
            </a:extLst>
          </p:cNvPr>
          <p:cNvSpPr>
            <a:spLocks noGrp="1"/>
          </p:cNvSpPr>
          <p:nvPr>
            <p:ph type="body" sz="half" idx="2"/>
          </p:nvPr>
        </p:nvSpPr>
        <p:spPr>
          <a:xfrm>
            <a:off x="1264024" y="3514164"/>
            <a:ext cx="4681227" cy="1189606"/>
          </a:xfrm>
        </p:spPr>
        <p:txBody>
          <a:bodyPr>
            <a:normAutofit/>
          </a:bodyPr>
          <a:lstStyle/>
          <a:p>
            <a:r>
              <a:rPr lang="en-US" sz="1800" dirty="0"/>
              <a:t>The end prediction is the outcome of test results whether  it is  negative or positive on Parkinson's test.</a:t>
            </a:r>
            <a:endParaRPr lang="en-IN" sz="1800" dirty="0"/>
          </a:p>
        </p:txBody>
      </p:sp>
    </p:spTree>
    <p:extLst>
      <p:ext uri="{BB962C8B-B14F-4D97-AF65-F5344CB8AC3E}">
        <p14:creationId xmlns:p14="http://schemas.microsoft.com/office/powerpoint/2010/main" val="7320363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{62ED0BCB-E112-44FF-B2DC-12CA464741FB}tf00934815_win32</Template>
  <TotalTime>246</TotalTime>
  <Words>354</Words>
  <Application>Microsoft Office PowerPoint</Application>
  <PresentationFormat>Widescreen</PresentationFormat>
  <Paragraphs>22</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Goudy Old Style</vt:lpstr>
      <vt:lpstr>Wingdings</vt:lpstr>
      <vt:lpstr>Wingdings 2</vt:lpstr>
      <vt:lpstr>SlateVTI</vt:lpstr>
      <vt:lpstr>PARKINSON’S DISEASE PREDICTION</vt:lpstr>
      <vt:lpstr>PowerPoint Presentation</vt:lpstr>
      <vt:lpstr>PowerPoint Presentation</vt:lpstr>
      <vt:lpstr>TECHNICAL STACK</vt:lpstr>
      <vt:lpstr>Algorithm &amp; Concepts Used:</vt:lpstr>
      <vt:lpstr>Inference:  Hence the final prediction is done based on the maximum accuracy obtained using the various algorithms.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PARKINSON’S DISEASE PREDICTION</dc:title>
  <dc:creator>riza izan</dc:creator>
  <cp:lastModifiedBy>riza izan</cp:lastModifiedBy>
  <cp:revision>4</cp:revision>
  <dcterms:created xsi:type="dcterms:W3CDTF">2023-03-09T09:44:49Z</dcterms:created>
  <dcterms:modified xsi:type="dcterms:W3CDTF">2023-03-10T09:51:24Z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